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0" r:id="rId4"/>
    <p:sldId id="262" r:id="rId5"/>
    <p:sldId id="261" r:id="rId6"/>
    <p:sldId id="265" r:id="rId7"/>
    <p:sldId id="266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2D472-359F-46F2-A2F2-002958F100F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7FB6-DA4E-4268-AFFD-DD5EA2AD91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2D472-359F-46F2-A2F2-002958F100F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7FB6-DA4E-4268-AFFD-DD5EA2AD91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2D472-359F-46F2-A2F2-002958F100F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7FB6-DA4E-4268-AFFD-DD5EA2AD91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2D472-359F-46F2-A2F2-002958F100F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7FB6-DA4E-4268-AFFD-DD5EA2AD91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2D472-359F-46F2-A2F2-002958F100F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7FB6-DA4E-4268-AFFD-DD5EA2AD91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2D472-359F-46F2-A2F2-002958F100F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7FB6-DA4E-4268-AFFD-DD5EA2AD91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2D472-359F-46F2-A2F2-002958F100F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7FB6-DA4E-4268-AFFD-DD5EA2AD91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2D472-359F-46F2-A2F2-002958F100F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7FB6-DA4E-4268-AFFD-DD5EA2AD91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2D472-359F-46F2-A2F2-002958F100F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7FB6-DA4E-4268-AFFD-DD5EA2AD91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2D472-359F-46F2-A2F2-002958F100F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7FB6-DA4E-4268-AFFD-DD5EA2AD91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2D472-359F-46F2-A2F2-002958F100F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7FB6-DA4E-4268-AFFD-DD5EA2AD91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2D472-359F-46F2-A2F2-002958F100F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37FB6-DA4E-4268-AFFD-DD5EA2AD91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jblea1016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jblea1016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jblea1016.com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jblea1016.com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jblea1016.com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jblea1016.com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jblea1016.com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jblea1016.com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jblea1016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2133600"/>
            <a:ext cx="7162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9900"/>
                </a:solidFill>
              </a:rPr>
              <a:t>Developing Commitment,  </a:t>
            </a:r>
            <a:r>
              <a:rPr lang="en-US" sz="4800" i="1" dirty="0" smtClean="0">
                <a:solidFill>
                  <a:srgbClr val="FF0000"/>
                </a:solidFill>
              </a:rPr>
              <a:t>not mandating</a:t>
            </a:r>
            <a:r>
              <a:rPr lang="en-US" sz="4800" b="1" dirty="0" smtClean="0">
                <a:solidFill>
                  <a:srgbClr val="FF9900"/>
                </a:solidFill>
              </a:rPr>
              <a:t> Compliance,</a:t>
            </a:r>
          </a:p>
          <a:p>
            <a:pPr algn="ctr"/>
            <a:r>
              <a:rPr lang="en-US" sz="4800" b="1" dirty="0" smtClean="0">
                <a:solidFill>
                  <a:srgbClr val="FF9900"/>
                </a:solidFill>
              </a:rPr>
              <a:t>Within Substance Abuse </a:t>
            </a:r>
            <a:r>
              <a:rPr lang="en-US" sz="4800" b="1" dirty="0" err="1" smtClean="0">
                <a:solidFill>
                  <a:srgbClr val="FF9900"/>
                </a:solidFill>
              </a:rPr>
              <a:t>Tx</a:t>
            </a:r>
            <a:endParaRPr lang="en-US" sz="4800" b="1" dirty="0">
              <a:solidFill>
                <a:srgbClr val="FF9900"/>
              </a:solidFill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48866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By Juan </a:t>
            </a:r>
            <a:r>
              <a:rPr lang="en-US" dirty="0" err="1" smtClean="0">
                <a:solidFill>
                  <a:schemeClr val="bg1"/>
                </a:solidFill>
              </a:rPr>
              <a:t>Blea</a:t>
            </a:r>
            <a:r>
              <a:rPr lang="en-US" dirty="0" smtClean="0">
                <a:solidFill>
                  <a:schemeClr val="bg1"/>
                </a:solidFill>
              </a:rPr>
              <a:t>, M.Ed., LADAC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2"/>
              </a:rPr>
              <a:t>http://Jblea1016.com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2286000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9900"/>
                </a:solidFill>
              </a:rPr>
              <a:t>Have a nice day </a:t>
            </a:r>
            <a:r>
              <a:rPr lang="en-US" sz="4800" b="1" dirty="0" smtClean="0">
                <a:solidFill>
                  <a:srgbClr val="FF9900"/>
                </a:solidFill>
                <a:sym typeface="Wingdings" pitchFamily="2" charset="2"/>
              </a:rPr>
              <a:t>!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0" y="64886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2"/>
              </a:rPr>
              <a:t>http://Jblea1016.com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2133600"/>
            <a:ext cx="487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9900"/>
                </a:solidFill>
              </a:rPr>
              <a:t>What’s the diff?</a:t>
            </a:r>
            <a:endParaRPr lang="en-US" sz="4800" b="1" dirty="0">
              <a:solidFill>
                <a:srgbClr val="FF9900"/>
              </a:solidFill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0" y="64886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2"/>
              </a:rPr>
              <a:t>http://Jblea1016.com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752600"/>
            <a:ext cx="80772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</a:rPr>
              <a:t>“</a:t>
            </a:r>
            <a:r>
              <a:rPr lang="en-US" sz="3200" b="1" dirty="0" smtClean="0">
                <a:solidFill>
                  <a:schemeClr val="bg1"/>
                </a:solidFill>
              </a:rPr>
              <a:t>Compliance</a:t>
            </a:r>
            <a:r>
              <a:rPr lang="en-US" sz="3200" b="1" dirty="0" smtClean="0">
                <a:solidFill>
                  <a:srgbClr val="FF9900"/>
                </a:solidFill>
              </a:rPr>
              <a:t> refers to a behavior that is requested by another person or group; the individual acted in some way because others asked him or her to do so (but it was possible to refuse or decline).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488668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Source: http://About.Psychology.com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2"/>
              </a:rPr>
              <a:t>http://Jblea1016.com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752600"/>
            <a:ext cx="8077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</a:rPr>
              <a:t>“</a:t>
            </a:r>
            <a:r>
              <a:rPr lang="en-US" sz="3200" b="1" dirty="0" smtClean="0">
                <a:solidFill>
                  <a:schemeClr val="bg1"/>
                </a:solidFill>
              </a:rPr>
              <a:t>Commitment</a:t>
            </a:r>
            <a:r>
              <a:rPr lang="en-US" sz="3200" b="1" dirty="0" smtClean="0">
                <a:solidFill>
                  <a:srgbClr val="FF9900"/>
                </a:solidFill>
              </a:rPr>
              <a:t> is the state or quality of being dedicated to a cause, activity, or goal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488668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Source:  Merriam-Webster Online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2"/>
              </a:rPr>
              <a:t>http://Jblea1016.com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2133600"/>
            <a:ext cx="487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9900"/>
                </a:solidFill>
              </a:rPr>
              <a:t>How do we develop commitment?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0" y="64886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2"/>
              </a:rPr>
              <a:t>http://Jblea1016.com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219200"/>
            <a:ext cx="7086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First</a:t>
            </a:r>
            <a:r>
              <a:rPr lang="en-US" sz="4800" b="1" dirty="0" smtClean="0">
                <a:solidFill>
                  <a:srgbClr val="FF9900"/>
                </a:solidFill>
              </a:rPr>
              <a:t>, by </a:t>
            </a:r>
            <a:r>
              <a:rPr lang="en-US" sz="4800" b="1" dirty="0">
                <a:solidFill>
                  <a:srgbClr val="FF9900"/>
                </a:solidFill>
              </a:rPr>
              <a:t>establishing a </a:t>
            </a:r>
            <a:r>
              <a:rPr lang="en-US" sz="4800" b="1" dirty="0" smtClean="0">
                <a:solidFill>
                  <a:srgbClr val="FF9900"/>
                </a:solidFill>
              </a:rPr>
              <a:t>“mutual context”</a:t>
            </a:r>
            <a:endParaRPr lang="en-US" sz="4800" b="1" dirty="0">
              <a:solidFill>
                <a:srgbClr val="FF9900"/>
              </a:solidFill>
            </a:endParaRPr>
          </a:p>
          <a:p>
            <a:endParaRPr lang="en-US" sz="4800" b="1" dirty="0" smtClean="0">
              <a:solidFill>
                <a:srgbClr val="FF9900"/>
              </a:solidFill>
            </a:endParaRPr>
          </a:p>
          <a:p>
            <a:r>
              <a:rPr lang="en-US" sz="4800" b="1" dirty="0" smtClean="0">
                <a:solidFill>
                  <a:schemeClr val="bg1"/>
                </a:solidFill>
              </a:rPr>
              <a:t>Then</a:t>
            </a:r>
            <a:r>
              <a:rPr lang="en-US" sz="4800" b="1" dirty="0" smtClean="0">
                <a:solidFill>
                  <a:srgbClr val="FF9900"/>
                </a:solidFill>
              </a:rPr>
              <a:t>, </a:t>
            </a:r>
            <a:r>
              <a:rPr lang="en-US" sz="4800" b="1" dirty="0">
                <a:solidFill>
                  <a:srgbClr val="FF9900"/>
                </a:solidFill>
              </a:rPr>
              <a:t>by understanding our roles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0" y="64886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2"/>
              </a:rPr>
              <a:t>http://Jblea1016.com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685800"/>
            <a:ext cx="891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9900"/>
                </a:solidFill>
              </a:rPr>
              <a:t>A </a:t>
            </a:r>
            <a:r>
              <a:rPr lang="en-US" sz="4800" b="1" i="1" dirty="0" smtClean="0">
                <a:solidFill>
                  <a:srgbClr val="FF9900"/>
                </a:solidFill>
              </a:rPr>
              <a:t>mutual context </a:t>
            </a:r>
            <a:r>
              <a:rPr lang="en-US" sz="4800" b="1" dirty="0" smtClean="0">
                <a:solidFill>
                  <a:srgbClr val="FF9900"/>
                </a:solidFill>
              </a:rPr>
              <a:t>is one in which everyone: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9600" y="2590800"/>
            <a:ext cx="8001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50" indent="-463550">
              <a:buFont typeface="Arial" pitchFamily="34" charset="0"/>
              <a:buChar char="•"/>
            </a:pPr>
            <a:r>
              <a:rPr lang="en-US" sz="2400" b="1" dirty="0">
                <a:solidFill>
                  <a:srgbClr val="FF9900"/>
                </a:solidFill>
              </a:rPr>
              <a:t>Has respect for personalities</a:t>
            </a:r>
          </a:p>
          <a:p>
            <a:pPr marL="463550" indent="-463550">
              <a:buFont typeface="Arial" pitchFamily="34" charset="0"/>
              <a:buChar char="•"/>
            </a:pPr>
            <a:r>
              <a:rPr lang="en-US" sz="2400" b="1" dirty="0">
                <a:solidFill>
                  <a:srgbClr val="FF9900"/>
                </a:solidFill>
              </a:rPr>
              <a:t>Participates in decision making</a:t>
            </a:r>
          </a:p>
          <a:p>
            <a:pPr marL="463550" indent="-463550">
              <a:buFont typeface="Arial" pitchFamily="34" charset="0"/>
              <a:buChar char="•"/>
            </a:pPr>
            <a:r>
              <a:rPr lang="en-US" sz="2400" b="1" dirty="0">
                <a:solidFill>
                  <a:srgbClr val="FF9900"/>
                </a:solidFill>
              </a:rPr>
              <a:t>Has freedom of expression and availability of information</a:t>
            </a:r>
          </a:p>
          <a:p>
            <a:pPr marL="463550" indent="-463550">
              <a:buFont typeface="Arial" pitchFamily="34" charset="0"/>
              <a:buChar char="•"/>
            </a:pPr>
            <a:r>
              <a:rPr lang="en-US" sz="2400" b="1" dirty="0">
                <a:solidFill>
                  <a:srgbClr val="FF9900"/>
                </a:solidFill>
              </a:rPr>
              <a:t>Shares mutuality in responsibility in defining goals, planning, and conducting activities.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488668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Source</a:t>
            </a:r>
            <a:r>
              <a:rPr lang="en-US" dirty="0" smtClean="0">
                <a:solidFill>
                  <a:schemeClr val="bg1"/>
                </a:solidFill>
              </a:rPr>
              <a:t>:  Knowles, M. (1992). </a:t>
            </a:r>
            <a:r>
              <a:rPr lang="en-US" i="1" dirty="0" smtClean="0">
                <a:solidFill>
                  <a:schemeClr val="bg1"/>
                </a:solidFill>
              </a:rPr>
              <a:t>The </a:t>
            </a:r>
            <a:r>
              <a:rPr lang="en-US" i="1" dirty="0" smtClean="0">
                <a:solidFill>
                  <a:schemeClr val="bg1"/>
                </a:solidFill>
              </a:rPr>
              <a:t>Adult Learner</a:t>
            </a:r>
            <a:r>
              <a:rPr lang="en-US" i="1" dirty="0" smtClean="0">
                <a:solidFill>
                  <a:schemeClr val="bg1"/>
                </a:solidFill>
              </a:rPr>
              <a:t>. </a:t>
            </a:r>
            <a:r>
              <a:rPr lang="en-US" dirty="0" smtClean="0">
                <a:solidFill>
                  <a:schemeClr val="bg1"/>
                </a:solidFill>
              </a:rPr>
              <a:t>Burlington, MA: Elsevier.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0" y="64886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2"/>
              </a:rPr>
              <a:t>http://Jblea1016.com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685800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9900"/>
                </a:solidFill>
              </a:rPr>
              <a:t>In our roles, we should be: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9600" y="2590800"/>
            <a:ext cx="8001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50" indent="-463550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Situated: </a:t>
            </a:r>
            <a:r>
              <a:rPr lang="en-US" sz="2400" b="1" dirty="0" smtClean="0">
                <a:solidFill>
                  <a:srgbClr val="FF9900"/>
                </a:solidFill>
              </a:rPr>
              <a:t>People gain a sense of meaning from the role and believe themselves competent within the role.</a:t>
            </a:r>
          </a:p>
          <a:p>
            <a:pPr marL="463550" indent="-463550">
              <a:buFont typeface="Arial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Social: </a:t>
            </a:r>
            <a:r>
              <a:rPr lang="en-US" sz="2400" b="1" dirty="0" smtClean="0">
                <a:solidFill>
                  <a:srgbClr val="FF9900"/>
                </a:solidFill>
              </a:rPr>
              <a:t>Influential, influence-able, and interdependent.  </a:t>
            </a:r>
          </a:p>
          <a:p>
            <a:pPr marL="463550" indent="-463550">
              <a:buFont typeface="Arial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Autonomous: </a:t>
            </a:r>
            <a:r>
              <a:rPr lang="en-US" sz="2400" b="1" dirty="0" smtClean="0">
                <a:solidFill>
                  <a:srgbClr val="FF9900"/>
                </a:solidFill>
              </a:rPr>
              <a:t>Self determining.  </a:t>
            </a:r>
          </a:p>
          <a:p>
            <a:pPr marL="463550" indent="-463550">
              <a:buFont typeface="Arial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Flexible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488668"/>
            <a:ext cx="937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Source</a:t>
            </a:r>
            <a:r>
              <a:rPr lang="en-US" dirty="0" smtClean="0">
                <a:solidFill>
                  <a:schemeClr val="bg1"/>
                </a:solidFill>
              </a:rPr>
              <a:t>:  </a:t>
            </a:r>
            <a:r>
              <a:rPr lang="en-US" dirty="0" err="1" smtClean="0">
                <a:solidFill>
                  <a:schemeClr val="bg1"/>
                </a:solidFill>
              </a:rPr>
              <a:t>Blea</a:t>
            </a:r>
            <a:r>
              <a:rPr lang="en-US" dirty="0" smtClean="0">
                <a:solidFill>
                  <a:schemeClr val="bg1"/>
                </a:solidFill>
              </a:rPr>
              <a:t>, J. (2008). </a:t>
            </a:r>
            <a:r>
              <a:rPr lang="en-US" i="1" dirty="0" smtClean="0">
                <a:solidFill>
                  <a:schemeClr val="bg1"/>
                </a:solidFill>
              </a:rPr>
              <a:t>A Model for Contextual Leadership. Santa Fe</a:t>
            </a:r>
            <a:r>
              <a:rPr lang="en-US" dirty="0" smtClean="0">
                <a:solidFill>
                  <a:schemeClr val="bg1"/>
                </a:solidFill>
              </a:rPr>
              <a:t>, NM: </a:t>
            </a:r>
            <a:r>
              <a:rPr lang="en-US" dirty="0" err="1" smtClean="0">
                <a:solidFill>
                  <a:schemeClr val="bg1"/>
                </a:solidFill>
              </a:rPr>
              <a:t>Redtail</a:t>
            </a:r>
            <a:r>
              <a:rPr lang="en-US" dirty="0" smtClean="0">
                <a:solidFill>
                  <a:schemeClr val="bg1"/>
                </a:solidFill>
              </a:rPr>
              <a:t> Press.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685800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9900"/>
                </a:solidFill>
              </a:rPr>
              <a:t>What </a:t>
            </a:r>
            <a:r>
              <a:rPr lang="en-US" sz="4800" b="1" dirty="0" smtClean="0">
                <a:solidFill>
                  <a:srgbClr val="FF9900"/>
                </a:solidFill>
              </a:rPr>
              <a:t>can we </a:t>
            </a:r>
            <a:r>
              <a:rPr lang="en-US" sz="4800" b="1" dirty="0" smtClean="0">
                <a:solidFill>
                  <a:srgbClr val="FF9900"/>
                </a:solidFill>
              </a:rPr>
              <a:t>do next?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9600" y="2590800"/>
            <a:ext cx="8001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50" indent="-463550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FF9900"/>
                </a:solidFill>
              </a:rPr>
              <a:t>Share thoughts about whether or not ours is a mutual context</a:t>
            </a:r>
          </a:p>
          <a:p>
            <a:pPr marL="463550" indent="-463550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FF9900"/>
                </a:solidFill>
              </a:rPr>
              <a:t>Analyze our respective roles per the listed criteria; why or why not?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2"/>
              </a:rPr>
              <a:t>http://Jblea1016.com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1456</TotalTime>
  <Words>297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Juan.Blea</dc:creator>
  <cp:lastModifiedBy>Juan.Blea</cp:lastModifiedBy>
  <cp:revision>136</cp:revision>
  <dcterms:created xsi:type="dcterms:W3CDTF">2014-03-06T16:40:58Z</dcterms:created>
  <dcterms:modified xsi:type="dcterms:W3CDTF">2014-03-07T17:16:50Z</dcterms:modified>
</cp:coreProperties>
</file>